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40"/>
  </p:notesMasterIdLst>
  <p:handoutMasterIdLst>
    <p:handoutMasterId r:id="rId41"/>
  </p:handoutMasterIdLst>
  <p:sldIdLst>
    <p:sldId id="446" r:id="rId5"/>
    <p:sldId id="479" r:id="rId6"/>
    <p:sldId id="476" r:id="rId7"/>
    <p:sldId id="471" r:id="rId8"/>
    <p:sldId id="472" r:id="rId9"/>
    <p:sldId id="515" r:id="rId10"/>
    <p:sldId id="499" r:id="rId11"/>
    <p:sldId id="521" r:id="rId12"/>
    <p:sldId id="483" r:id="rId13"/>
    <p:sldId id="512" r:id="rId14"/>
    <p:sldId id="517" r:id="rId15"/>
    <p:sldId id="518" r:id="rId16"/>
    <p:sldId id="519" r:id="rId17"/>
    <p:sldId id="520" r:id="rId18"/>
    <p:sldId id="504" r:id="rId19"/>
    <p:sldId id="488" r:id="rId20"/>
    <p:sldId id="502" r:id="rId21"/>
    <p:sldId id="516" r:id="rId22"/>
    <p:sldId id="503" r:id="rId23"/>
    <p:sldId id="487" r:id="rId24"/>
    <p:sldId id="507" r:id="rId25"/>
    <p:sldId id="500" r:id="rId26"/>
    <p:sldId id="501" r:id="rId27"/>
    <p:sldId id="486" r:id="rId28"/>
    <p:sldId id="523" r:id="rId29"/>
    <p:sldId id="526" r:id="rId30"/>
    <p:sldId id="522" r:id="rId31"/>
    <p:sldId id="525" r:id="rId32"/>
    <p:sldId id="528" r:id="rId33"/>
    <p:sldId id="529" r:id="rId34"/>
    <p:sldId id="489" r:id="rId35"/>
    <p:sldId id="510" r:id="rId36"/>
    <p:sldId id="511" r:id="rId37"/>
    <p:sldId id="495" r:id="rId38"/>
    <p:sldId id="49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94719"/>
  </p:normalViewPr>
  <p:slideViewPr>
    <p:cSldViewPr snapToGrid="0">
      <p:cViewPr>
        <p:scale>
          <a:sx n="82" d="100"/>
          <a:sy n="82" d="100"/>
        </p:scale>
        <p:origin x="256" y="992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601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971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469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735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511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73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700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530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530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79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02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424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896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243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060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799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379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1891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712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50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056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37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5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167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453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862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3.dsi.uminho.pt/pcortez" TargetMode="External"/><Relationship Id="rId4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07/relationships/hdphoto" Target="../media/hdphoto10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microsoft.com/office/2007/relationships/hdphoto" Target="../media/hdphoto10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011E8A-F329-5D92-CB28-FF928713C1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tx1"/>
          </a:solidFill>
        </p:spPr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BFD3684-B06B-DB8A-3D1D-98055F4C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33" y="0"/>
            <a:ext cx="10966303" cy="68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658" y="3429000"/>
            <a:ext cx="5123778" cy="1841872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Red Wine Quality </a:t>
            </a:r>
            <a:br>
              <a:rPr lang="en-US" dirty="0"/>
            </a:br>
            <a:r>
              <a:rPr lang="en-US" dirty="0"/>
              <a:t>Predictors</a:t>
            </a:r>
            <a:br>
              <a:rPr lang="en-US" dirty="0"/>
            </a:br>
            <a:r>
              <a:rPr lang="en-US" sz="2800" dirty="0"/>
              <a:t>by The Three Musketeers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4938523" cy="4908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Objective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Systematic approach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9784843" cy="877824"/>
          </a:xfrm>
        </p:spPr>
        <p:txBody>
          <a:bodyPr>
            <a:normAutofit/>
          </a:bodyPr>
          <a:lstStyle/>
          <a:p>
            <a:r>
              <a:rPr lang="en-US" b="1" dirty="0"/>
              <a:t>Wine Quality – </a:t>
            </a:r>
            <a:r>
              <a:rPr lang="en-US" b="1" dirty="0" err="1"/>
              <a:t>INdustry</a:t>
            </a:r>
            <a:r>
              <a:rPr lang="en-US" b="1" dirty="0"/>
              <a:t> Professionals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72CCD7-52FB-2681-50FB-E90FEF6A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86756"/>
            <a:ext cx="5577241" cy="36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32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C8E8F7-05AF-BC52-0072-A31B0763D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524" y="491373"/>
            <a:ext cx="8254584" cy="61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087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4FD291F-070D-245D-1BED-F26B080AA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57" y="468085"/>
            <a:ext cx="8519886" cy="63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489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224CD9F-E297-0D85-2A96-CD1F7EF0F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57" y="391884"/>
            <a:ext cx="8519886" cy="63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848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246743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4938523" cy="4908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Objective &amp; Subjective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During vinification, numerous decisions are made before the final product reaches the consumer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W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can be adjusted by the winemaker to correct for imbalances and off-putting flavors or aromas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9784843" cy="877824"/>
          </a:xfrm>
        </p:spPr>
        <p:txBody>
          <a:bodyPr>
            <a:normAutofit/>
          </a:bodyPr>
          <a:lstStyle/>
          <a:p>
            <a:r>
              <a:rPr lang="en-US" b="1" dirty="0"/>
              <a:t>Wine Quality – Winemaker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0DA1304-08F0-F224-C7A2-ABA3DACD9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0424"/>
            <a:ext cx="5470710" cy="4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486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picture containing outdoor, traveling, railroad, hillside&#10;&#10;Description automatically generated">
            <a:extLst>
              <a:ext uri="{FF2B5EF4-FFF2-40B4-BE49-F238E27FC236}">
                <a16:creationId xmlns:a16="http://schemas.microsoft.com/office/drawing/2014/main" id="{5C6CD8B4-3173-390D-B5F4-FAB10B869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7604" r="20478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</a:t>
            </a: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Background:</a:t>
            </a:r>
            <a:b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PURPOSE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70E0E-0D7B-CB1F-5D32-EB03EEDE92DF}"/>
              </a:ext>
            </a:extLst>
          </p:cNvPr>
          <p:cNvSpPr/>
          <p:nvPr/>
        </p:nvSpPr>
        <p:spPr>
          <a:xfrm>
            <a:off x="304800" y="2219785"/>
            <a:ext cx="6126480" cy="39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Due to the lack of red wine quality data (Minho region) &amp; regional/global competition initiatives, as data scientists: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 recognize the opportunity for winemakers to: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1. Capitalize on this data: improve decision making processes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2. Bring these ‘rare’ red wines to more tables across the globe.</a:t>
            </a:r>
          </a:p>
        </p:txBody>
      </p:sp>
      <p:pic>
        <p:nvPicPr>
          <p:cNvPr id="33" name="Picture 32" descr="A picture containing outdoor, grass, sky, tree&#10;&#10;Description automatically generated">
            <a:extLst>
              <a:ext uri="{FF2B5EF4-FFF2-40B4-BE49-F238E27FC236}">
                <a16:creationId xmlns:a16="http://schemas.microsoft.com/office/drawing/2014/main" id="{E0AB7765-7496-D4EB-4197-59A6B105B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71" r="22991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3154680"/>
            <a:ext cx="6602820" cy="35923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55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The DATASET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9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-158338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DataSet</a:t>
            </a:r>
            <a:endParaRPr lang="en-US" b="1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B960B89-54CE-B64E-36E8-3E31CE278AD4}"/>
              </a:ext>
            </a:extLst>
          </p:cNvPr>
          <p:cNvSpPr txBox="1">
            <a:spLocks/>
          </p:cNvSpPr>
          <p:nvPr/>
        </p:nvSpPr>
        <p:spPr>
          <a:xfrm>
            <a:off x="380237" y="1972373"/>
            <a:ext cx="11113437" cy="47746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2009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led by</a:t>
            </a:r>
            <a:r>
              <a:rPr lang="en-US" sz="2400" dirty="0">
                <a:solidFill>
                  <a:prstClr val="white"/>
                </a:solidFill>
                <a:latin typeface="Segoe UI"/>
              </a:rPr>
              <a:t>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Paulo Cortez</a:t>
            </a: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 at the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University of Minho in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Guimarães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1599 wrangled down (for NAs) to 1143 red wines from Minho were analyzed for 11 chemical properties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  <a:latin typeface="Segoe UI"/>
              </a:rPr>
              <a:t>Fixed Acidity, Volatile Acidity, Citric Acid, </a:t>
            </a:r>
            <a:r>
              <a:rPr lang="en-US" sz="2000" dirty="0">
                <a:solidFill>
                  <a:prstClr val="white"/>
                </a:solidFill>
              </a:rPr>
              <a:t>pH</a:t>
            </a:r>
            <a:endParaRPr lang="en-US" sz="2000" dirty="0">
              <a:solidFill>
                <a:prstClr val="white"/>
              </a:solidFill>
              <a:latin typeface="Segoe UI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</a:rPr>
              <a:t>Total Sulfur Dioxide, 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Free Sulfur Dioxide, </a:t>
            </a:r>
            <a:r>
              <a:rPr lang="en-US" sz="2000" dirty="0">
                <a:solidFill>
                  <a:prstClr val="white"/>
                </a:solidFill>
              </a:rPr>
              <a:t>Sulphates</a:t>
            </a:r>
            <a:endParaRPr lang="en-US" sz="2000" dirty="0">
              <a:solidFill>
                <a:prstClr val="white"/>
              </a:solidFill>
              <a:latin typeface="Segoe UI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</a:rPr>
              <a:t>Residual Sugar, Chlorides, 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Density, Alcohol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</a:rPr>
              <a:t>Ranked for Quality on an 11 point scale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dirty="0">
              <a:solidFill>
                <a:prstClr val="white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36004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-158338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DataSet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36E3EA-2FDF-68FF-1185-6BCEC34AA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147" y="2102704"/>
            <a:ext cx="8242300" cy="419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E74D75-085A-DB47-DB3A-3E3AF07879F1}"/>
              </a:ext>
            </a:extLst>
          </p:cNvPr>
          <p:cNvSpPr txBox="1"/>
          <p:nvPr/>
        </p:nvSpPr>
        <p:spPr>
          <a:xfrm>
            <a:off x="414020" y="2490044"/>
            <a:ext cx="28373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cs typeface="Segoe UI"/>
              </a:rPr>
              <a:t>Skewed towards the middle</a:t>
            </a:r>
          </a:p>
          <a:p>
            <a:endParaRPr lang="en-US" sz="2400" dirty="0">
              <a:solidFill>
                <a:prstClr val="white"/>
              </a:solidFill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cs typeface="Segoe UI"/>
              </a:rPr>
              <a:t>83% of records classified as either a 5 or 6 in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3883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138082"/>
            <a:ext cx="11113437" cy="460891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Which physiochemical properties of wine have the greatest impact on wine quality?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ow do those properties individually impact quality?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hat balance or interplay between those properties is necessary for the best quality wine?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5204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790A20C7-7F3F-73EF-AA73-D6475CCAA4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D9E376-931D-D40C-3E41-C4CC9D1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b="1" dirty="0">
                <a:solidFill>
                  <a:schemeClr val="tx1"/>
                </a:solidFill>
              </a:rPr>
              <a:t>Introducing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838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Methodology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596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113437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  <a:cs typeface="Segoe UI"/>
              </a:rPr>
              <a:t>S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tepwise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dirty="0">
                <a:solidFill>
                  <a:prstClr val="white"/>
                </a:solidFill>
                <a:latin typeface="Segoe UI"/>
                <a:cs typeface="Segoe UI"/>
              </a:rPr>
              <a:t>B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dirty="0">
                <a:solidFill>
                  <a:prstClr val="white"/>
                </a:solidFill>
                <a:latin typeface="Segoe UI"/>
                <a:cs typeface="Segoe UI"/>
              </a:rPr>
              <a:t>L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ogistic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dirty="0">
                <a:solidFill>
                  <a:prstClr val="white"/>
                </a:solidFill>
                <a:latin typeface="Segoe UI"/>
                <a:cs typeface="Segoe UI"/>
              </a:rPr>
              <a:t>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egression</a:t>
            </a:r>
          </a:p>
          <a:p>
            <a:pPr lvl="1">
              <a:spcBef>
                <a:spcPts val="1000"/>
              </a:spcBef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Ordinal Logistic Regression / Confusion matrix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KMeans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Linear Discriminant Analysis</a:t>
            </a:r>
          </a:p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Recoded quality into three groups 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3-4 ”poor”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5-6 “average”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7-8 “good”</a:t>
            </a:r>
          </a:p>
          <a:p>
            <a:pPr marL="0" indent="0">
              <a:spcBef>
                <a:spcPts val="500"/>
              </a:spcBef>
              <a:buNone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METHODS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58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323263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Original plan of action: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Stepwise Binary Logistic Regression/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KMeans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Model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Tried stepwise binary logistic regression, results messy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Ran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KMeans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model to see how the results looked, no clear answers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METHODS – Assessing 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263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113437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New plan of action: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Ordinal Logistic Regression/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Linear discriminant analysis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Googled OLR steps, received mixed results for set up, melded methods together based on needs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Recoded quality 5,6,7-8 and 3-4,5-6,7-8 to see the difference in distribution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Decided to go with 3-4,5-6,7-8 due to more even distribution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Ran LDA with outliers and without outliers to compare accuracy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METHODS – Assessing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01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RESULTS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791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66" y="157842"/>
            <a:ext cx="3910634" cy="1680420"/>
          </a:xfrm>
        </p:spPr>
        <p:txBody>
          <a:bodyPr>
            <a:normAutofit/>
          </a:bodyPr>
          <a:lstStyle/>
          <a:p>
            <a:r>
              <a:rPr lang="en-US" b="1" dirty="0"/>
              <a:t>Results – Impact Analysis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80641-B94D-583D-DF95-88E458D6F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41" y="157842"/>
            <a:ext cx="7551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28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65" y="157842"/>
            <a:ext cx="6721211" cy="1680420"/>
          </a:xfrm>
        </p:spPr>
        <p:txBody>
          <a:bodyPr>
            <a:normAutofit/>
          </a:bodyPr>
          <a:lstStyle/>
          <a:p>
            <a:r>
              <a:rPr lang="en-US" b="1" dirty="0"/>
              <a:t>Results – Impact Analysis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DDBFC-C999-77A2-E628-4D819CFAE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50" y="2150696"/>
            <a:ext cx="113665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27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6" y="960438"/>
            <a:ext cx="8183471" cy="877824"/>
          </a:xfrm>
        </p:spPr>
        <p:txBody>
          <a:bodyPr>
            <a:normAutofit/>
          </a:bodyPr>
          <a:lstStyle/>
          <a:p>
            <a:r>
              <a:rPr lang="en-US" b="1" dirty="0"/>
              <a:t>Results – Relationship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30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8F991-01CF-41C4-9087-089CB184C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359" y="577033"/>
            <a:ext cx="9661282" cy="601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17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FED5FB-2BC6-3E41-0138-7A5DB23A5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585" y="157842"/>
            <a:ext cx="6173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07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4" name="Rectangle 308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86"/>
          <a:stretch/>
        </p:blipFill>
        <p:spPr bwMode="auto">
          <a:xfrm flipH="1">
            <a:off x="0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5" name="Rectangle 308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7611313" y="-61173"/>
            <a:ext cx="4464920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solidFill>
                  <a:schemeClr val="tx1"/>
                </a:solidFill>
              </a:rPr>
              <a:t>Autumn Heyman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6735337" y="1480930"/>
            <a:ext cx="5110287" cy="5049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Education: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BS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i="1" dirty="0">
                <a:solidFill>
                  <a:schemeClr val="tx1"/>
                </a:solidFill>
              </a:rPr>
              <a:t>Alternative Medicine </a:t>
            </a:r>
            <a:r>
              <a:rPr lang="en-US" sz="1200" dirty="0">
                <a:solidFill>
                  <a:schemeClr val="tx1"/>
                </a:solidFill>
              </a:rPr>
              <a:t>(Everglades University)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MPH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i="1" dirty="0">
                <a:solidFill>
                  <a:schemeClr val="tx1"/>
                </a:solidFill>
              </a:rPr>
              <a:t>Complementary &amp; Alternative Medicine, Functional Nutrition </a:t>
            </a:r>
            <a:r>
              <a:rPr lang="en-US" sz="1200" dirty="0">
                <a:solidFill>
                  <a:schemeClr val="tx1"/>
                </a:solidFill>
              </a:rPr>
              <a:t>(Everglades University)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MBA</a:t>
            </a:r>
            <a:r>
              <a:rPr lang="en-US" sz="1200" dirty="0">
                <a:solidFill>
                  <a:schemeClr val="tx1"/>
                </a:solidFill>
              </a:rPr>
              <a:t> Non-Profit Leadership &amp; Management (Liberty University) (</a:t>
            </a:r>
            <a:r>
              <a:rPr lang="en-US" sz="1200" i="1" dirty="0">
                <a:solidFill>
                  <a:schemeClr val="tx1"/>
                </a:solidFill>
              </a:rPr>
              <a:t>currently pursuing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  <a:br>
              <a:rPr lang="en-US" sz="1200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Current Profession: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Sole-proprietor facilitating respite, in-home, and community service supports for adults with developmental/intellectual disabilities</a:t>
            </a:r>
            <a:br>
              <a:rPr lang="en-US" sz="1200" dirty="0"/>
            </a:br>
            <a:endParaRPr lang="en-US" sz="1200" b="1" dirty="0">
              <a:solidFill>
                <a:schemeClr val="tx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Data Science Pursuits: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Field research, analyzation, and program development to address turnover, retention, and employment attraction to the field. </a:t>
            </a:r>
            <a:endParaRPr lang="en-US" sz="1200" dirty="0"/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Tools to convert field documentation into actionable agency policies to provide more customed, tailored delivery of individual supports.</a:t>
            </a:r>
            <a:endParaRPr lang="en-US" sz="1200" dirty="0"/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Public policy development and reform.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tx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Favorite Languages: </a:t>
            </a:r>
            <a:r>
              <a:rPr lang="en-US" sz="1200" dirty="0">
                <a:solidFill>
                  <a:schemeClr val="tx1"/>
                </a:solidFill>
              </a:rPr>
              <a:t>R and Python</a:t>
            </a:r>
            <a:endParaRPr lang="en-US" sz="1200" b="1" dirty="0">
              <a:solidFill>
                <a:schemeClr val="tx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Favorite Wine: </a:t>
            </a:r>
            <a:r>
              <a:rPr lang="en-US" sz="1200" dirty="0">
                <a:solidFill>
                  <a:schemeClr val="tx1"/>
                </a:solidFill>
              </a:rPr>
              <a:t>Malbec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84256-D1B6-E14B-009D-EDE68FF92E1F}"/>
              </a:ext>
            </a:extLst>
          </p:cNvPr>
          <p:cNvSpPr txBox="1"/>
          <p:nvPr/>
        </p:nvSpPr>
        <p:spPr>
          <a:xfrm>
            <a:off x="7338951" y="2386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04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532184"/>
            <a:ext cx="11113437" cy="42148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Discussion about variance between the means ratio for each quality level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6" y="960438"/>
            <a:ext cx="8183471" cy="877824"/>
          </a:xfrm>
        </p:spPr>
        <p:txBody>
          <a:bodyPr>
            <a:normAutofit/>
          </a:bodyPr>
          <a:lstStyle/>
          <a:p>
            <a:r>
              <a:rPr lang="en-US" b="1" dirty="0"/>
              <a:t>Results – Relationship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87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SUMMARY &amp;</a:t>
            </a: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CONCLUSIONS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129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113437" cy="4908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Our analysis indicates that of the 11 measured properties of wine, 7 had a significant impact on quality score.</a:t>
            </a:r>
          </a:p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Top 4 Variables</a:t>
            </a:r>
          </a:p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Analyzed how they individually and collectively impacted quality</a:t>
            </a:r>
          </a:p>
          <a:p>
            <a:pPr lvl="0">
              <a:defRPr/>
            </a:pPr>
            <a:endParaRPr lang="en-US" dirty="0">
              <a:solidFill>
                <a:prstClr val="white"/>
              </a:solidFill>
            </a:endParaRPr>
          </a:p>
          <a:p>
            <a:pPr lvl="0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934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527537" y="1838262"/>
            <a:ext cx="11113477" cy="4908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 quality is both 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s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ubjective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&amp; objective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Quality is not determined by one property, but by several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Quality is affected by the ratio between those properties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There are other variables that could be affecting our data &amp; results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Conclusions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0169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b="1" dirty="0">
                <a:solidFill>
                  <a:schemeClr val="tx1"/>
                </a:solidFill>
              </a:rPr>
              <a:t>QUESTIONS ?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093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group of people holding wine glasses&#10;&#10;Description automatically generated with low confidence">
            <a:extLst>
              <a:ext uri="{FF2B5EF4-FFF2-40B4-BE49-F238E27FC236}">
                <a16:creationId xmlns:a16="http://schemas.microsoft.com/office/drawing/2014/main" id="{145C2A1D-FE77-2220-53F7-914A04D1D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6" r="33332" b="-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pic>
        <p:nvPicPr>
          <p:cNvPr id="43" name="Picture 42" descr="Diagram, shape&#10;&#10;Description automatically generated">
            <a:extLst>
              <a:ext uri="{FF2B5EF4-FFF2-40B4-BE49-F238E27FC236}">
                <a16:creationId xmlns:a16="http://schemas.microsoft.com/office/drawing/2014/main" id="{6920087C-3A61-87C5-183C-BE70AF80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730191" y="2301240"/>
            <a:ext cx="3461810" cy="4556760"/>
          </a:xfrm>
          <a:prstGeom prst="rect">
            <a:avLst/>
          </a:prstGeom>
          <a:effectLst>
            <a:glow rad="564868">
              <a:schemeClr val="accent1">
                <a:alpha val="40000"/>
              </a:schemeClr>
            </a:glow>
            <a:softEdge rad="566846"/>
          </a:effectLst>
        </p:spPr>
      </p:pic>
    </p:spTree>
    <p:extLst>
      <p:ext uri="{BB962C8B-B14F-4D97-AF65-F5344CB8AC3E}">
        <p14:creationId xmlns:p14="http://schemas.microsoft.com/office/powerpoint/2010/main" val="85256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651109" y="883469"/>
            <a:ext cx="4581292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Erin </a:t>
            </a:r>
            <a:r>
              <a:rPr lang="en-US" sz="4000" b="1" dirty="0" err="1"/>
              <a:t>WeaveR</a:t>
            </a:r>
            <a:r>
              <a:rPr lang="en-US" sz="4000" b="1" dirty="0"/>
              <a:t>, CSW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651106" y="1750741"/>
            <a:ext cx="4857595" cy="4750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Education: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BA International Languages &amp; Cultures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AA International Business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AS Accounting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Certified Specialist of Wine</a:t>
            </a:r>
          </a:p>
          <a:p>
            <a:pPr marL="228600" lvl="1">
              <a:spcAft>
                <a:spcPts val="600"/>
              </a:spcAft>
            </a:pPr>
            <a:endParaRPr lang="en-US" sz="16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Current Profession: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Staff Accountant</a:t>
            </a:r>
          </a:p>
          <a:p>
            <a:pPr marL="228600" lvl="1">
              <a:spcAft>
                <a:spcPts val="600"/>
              </a:spcAft>
            </a:pPr>
            <a:endParaRPr lang="en-US" sz="16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Data Science Pursuits: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Favorite Language: 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R &amp; SQL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Favorite Wines: </a:t>
            </a:r>
            <a:r>
              <a:rPr lang="en-US" sz="1600" dirty="0" err="1">
                <a:solidFill>
                  <a:schemeClr val="bg1">
                    <a:alpha val="80000"/>
                  </a:schemeClr>
                </a:solidFill>
              </a:rPr>
              <a:t>Mourvedre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 &amp; </a:t>
            </a:r>
            <a:r>
              <a:rPr lang="en-US" sz="1600" dirty="0" err="1">
                <a:solidFill>
                  <a:schemeClr val="bg1">
                    <a:alpha val="80000"/>
                  </a:schemeClr>
                </a:solidFill>
              </a:rPr>
              <a:t>Carmenere</a:t>
            </a:r>
            <a:endParaRPr lang="en-US" sz="1600" b="1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25" r="9625"/>
          <a:stretch/>
        </p:blipFill>
        <p:spPr bwMode="auto">
          <a:xfrm>
            <a:off x="5752194" y="-544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noFill/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90" name="Group 3089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52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dirty="0">
                <a:solidFill>
                  <a:schemeClr val="tx1"/>
                </a:solidFill>
              </a:rPr>
              <a:t>Georgia Miller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18" r="17617"/>
          <a:stretch/>
        </p:blipFill>
        <p:spPr bwMode="auto">
          <a:xfrm flipH="1"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b="1" dirty="0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</a:rPr>
              <a:t>Army National Guard veteran with a background in GIS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b="1" dirty="0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</a:rPr>
              <a:t>Education: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Responsive Web Design Certificate </a:t>
            </a:r>
            <a:r>
              <a:rPr lang="en-US" sz="1100" dirty="0" err="1"/>
              <a:t>FreeCodeCamp</a:t>
            </a:r>
            <a:endParaRPr lang="en-US" sz="1100" dirty="0"/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Google Data Analytics Certificate Coursera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BS Accounting Western Governors University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</a:rPr>
              <a:t>Current Profession: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Operations Administrator for premier auto hauler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</a:rPr>
              <a:t>Data Science Pursuits: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Research analytics, field modeling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</a:rPr>
              <a:t>Favorite Language: </a:t>
            </a:r>
            <a:r>
              <a:rPr lang="en-US" sz="1100" dirty="0">
                <a:solidFill>
                  <a:schemeClr val="tx1"/>
                </a:solidFill>
              </a:rPr>
              <a:t>R / Python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</a:rPr>
              <a:t>Favorite wine: </a:t>
            </a:r>
            <a:r>
              <a:rPr lang="en-US" sz="1100" dirty="0">
                <a:solidFill>
                  <a:schemeClr val="tx1"/>
                </a:solidFill>
              </a:rPr>
              <a:t>Merlot</a:t>
            </a:r>
          </a:p>
        </p:txBody>
      </p:sp>
    </p:spTree>
    <p:extLst>
      <p:ext uri="{BB962C8B-B14F-4D97-AF65-F5344CB8AC3E}">
        <p14:creationId xmlns:p14="http://schemas.microsoft.com/office/powerpoint/2010/main" val="164177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4000" b="1" dirty="0">
                <a:solidFill>
                  <a:schemeClr val="tx1"/>
                </a:solidFill>
              </a:rPr>
            </a:b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BACKGROUND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123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315685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3154680"/>
            <a:ext cx="6602820" cy="35923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289560"/>
            <a:ext cx="8382763" cy="1548702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ProjecT</a:t>
            </a:r>
            <a:r>
              <a:rPr lang="en-US" b="1" dirty="0"/>
              <a:t> Background: </a:t>
            </a:r>
            <a:br>
              <a:rPr lang="en-US" b="1" dirty="0"/>
            </a:br>
            <a:r>
              <a:rPr lang="en-US" b="1" dirty="0"/>
              <a:t>Portuguese wine Production &amp; Exports</a:t>
            </a:r>
            <a:br>
              <a:rPr lang="en-US" b="1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855946-D588-66D7-79B7-6A406862E3A6}"/>
              </a:ext>
            </a:extLst>
          </p:cNvPr>
          <p:cNvSpPr/>
          <p:nvPr/>
        </p:nvSpPr>
        <p:spPr>
          <a:xfrm>
            <a:off x="487680" y="1554481"/>
            <a:ext cx="11216640" cy="5016758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Portugal: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5th largest wine producer in Europe, 11th largest in the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2020: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Despite COVID-19 pandemic: Portuguese wine exports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Color Emoji" pitchFamily="2" charset="0"/>
                <a:ea typeface="+mn-ea"/>
                <a:cs typeface="+mn-cs"/>
              </a:rPr>
              <a:t>⬆️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5% compared to 2019.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306 million liters of wine exported, valued at $936 million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2021: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Portuguese wines grew 3.8% (volume), 8.6% (value), 4.6% (average price) from 2020.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Ministry of Agriculture: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has honed its focus on monitoring farmers and wine producers.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Why?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increasing value of Portuguese wine, currently in competition with France, the United States, the United Kingdom, Brazil, and Germany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Action Plan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Define &amp; implement measures to guarantee predictability/stability in Portuguese wine production.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 certification and quality assessment are key elements within this context.</a:t>
            </a:r>
          </a:p>
        </p:txBody>
      </p:sp>
    </p:spTree>
    <p:extLst>
      <p:ext uri="{BB962C8B-B14F-4D97-AF65-F5344CB8AC3E}">
        <p14:creationId xmlns:p14="http://schemas.microsoft.com/office/powerpoint/2010/main" val="1404466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Wine region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E9DFFCF-8ED1-7BD8-485B-1AEFFE09E5D4}"/>
              </a:ext>
            </a:extLst>
          </p:cNvPr>
          <p:cNvSpPr txBox="1">
            <a:spLocks/>
          </p:cNvSpPr>
          <p:nvPr/>
        </p:nvSpPr>
        <p:spPr>
          <a:xfrm>
            <a:off x="380237" y="1981019"/>
            <a:ext cx="4701118" cy="44797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6460C98-B731-E441-ABDE-D1626E2A2C67}"/>
              </a:ext>
            </a:extLst>
          </p:cNvPr>
          <p:cNvSpPr txBox="1">
            <a:spLocks/>
          </p:cNvSpPr>
          <p:nvPr/>
        </p:nvSpPr>
        <p:spPr>
          <a:xfrm>
            <a:off x="380237" y="1972373"/>
            <a:ext cx="5492442" cy="42889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Vinho Verde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Alvarinho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Loueiro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Amaral,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Borraçal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bg1"/>
                </a:solidFill>
              </a:rPr>
              <a:t>Vinho Verde </a:t>
            </a:r>
            <a:r>
              <a:rPr lang="en-US" sz="2000" dirty="0">
                <a:solidFill>
                  <a:schemeClr val="bg1"/>
                </a:solidFill>
              </a:rPr>
              <a:t>is particularly known for its </a:t>
            </a:r>
            <a:r>
              <a:rPr lang="en-US" sz="2000" u="sng" dirty="0">
                <a:solidFill>
                  <a:schemeClr val="bg1"/>
                </a:solidFill>
              </a:rPr>
              <a:t>bright, summery</a:t>
            </a:r>
            <a:r>
              <a:rPr lang="en-US" sz="2000" dirty="0">
                <a:solidFill>
                  <a:schemeClr val="bg1"/>
                </a:solidFill>
              </a:rPr>
              <a:t> white wines with subtle carbonation.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Red and rosé Vinho Verde wines are the region's ‘</a:t>
            </a:r>
            <a:r>
              <a:rPr lang="en-US" sz="2000" b="1" dirty="0">
                <a:solidFill>
                  <a:schemeClr val="bg1"/>
                </a:solidFill>
              </a:rPr>
              <a:t>rare gems</a:t>
            </a:r>
            <a:r>
              <a:rPr lang="en-US" sz="2000" dirty="0">
                <a:solidFill>
                  <a:schemeClr val="bg1"/>
                </a:solidFill>
              </a:rPr>
              <a:t>’.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Cool, rainy climate -&gt; more difficult to ripen the red varieties</a:t>
            </a: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076017-3A61-337D-F24E-32B45750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17" y="776344"/>
            <a:ext cx="5620995" cy="562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546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4938523" cy="4908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Subjective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Packaging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Rating</a:t>
            </a:r>
          </a:p>
          <a:p>
            <a:r>
              <a:rPr lang="en-US" dirty="0">
                <a:solidFill>
                  <a:prstClr val="white"/>
                </a:solidFill>
              </a:rPr>
              <a:t>Value</a:t>
            </a:r>
          </a:p>
          <a:p>
            <a:r>
              <a:rPr lang="en-US" dirty="0">
                <a:solidFill>
                  <a:prstClr val="white"/>
                </a:solidFill>
              </a:rPr>
              <a:t>Personal Preference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7757923" cy="877824"/>
          </a:xfrm>
        </p:spPr>
        <p:txBody>
          <a:bodyPr>
            <a:normAutofit/>
          </a:bodyPr>
          <a:lstStyle/>
          <a:p>
            <a:r>
              <a:rPr lang="en-US" b="1" dirty="0"/>
              <a:t>Wine Quality - Consumer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E7F06B-730D-D448-5C9C-4283D61B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151" y="1989231"/>
            <a:ext cx="5702232" cy="37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267908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943</Words>
  <Application>Microsoft Macintosh PowerPoint</Application>
  <PresentationFormat>Widescreen</PresentationFormat>
  <Paragraphs>177</Paragraphs>
  <Slides>35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Apple Color Emoji</vt:lpstr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Red Wine Quality  Predictors by The Three Musketeers</vt:lpstr>
      <vt:lpstr>Introducing</vt:lpstr>
      <vt:lpstr>PowerPoint Presentation</vt:lpstr>
      <vt:lpstr>PowerPoint Presentation</vt:lpstr>
      <vt:lpstr>PowerPoint Presentation</vt:lpstr>
      <vt:lpstr>  BACKGROUND</vt:lpstr>
      <vt:lpstr>ProjecT Background:  Portuguese wine Production &amp; Exports </vt:lpstr>
      <vt:lpstr>Wine region</vt:lpstr>
      <vt:lpstr>Wine Quality - Consumer</vt:lpstr>
      <vt:lpstr>Wine Quality – INdustry Professionals</vt:lpstr>
      <vt:lpstr>PowerPoint Presentation</vt:lpstr>
      <vt:lpstr>PowerPoint Presentation</vt:lpstr>
      <vt:lpstr>PowerPoint Presentation</vt:lpstr>
      <vt:lpstr>Wine Quality – Winemaker</vt:lpstr>
      <vt:lpstr>ProjecT Background: PURPOSE</vt:lpstr>
      <vt:lpstr>The DATASET</vt:lpstr>
      <vt:lpstr>The DataSet</vt:lpstr>
      <vt:lpstr>The DataSet</vt:lpstr>
      <vt:lpstr>Questions</vt:lpstr>
      <vt:lpstr>Methodology</vt:lpstr>
      <vt:lpstr>METHODS Overview</vt:lpstr>
      <vt:lpstr>METHODS – Assessing Impact</vt:lpstr>
      <vt:lpstr>METHODS – Assessing Relationship</vt:lpstr>
      <vt:lpstr>RESULTS</vt:lpstr>
      <vt:lpstr>Results – Impact Analysis</vt:lpstr>
      <vt:lpstr>Results – Impact Analysis</vt:lpstr>
      <vt:lpstr>Results – Relationship Analysis</vt:lpstr>
      <vt:lpstr>PowerPoint Presentation</vt:lpstr>
      <vt:lpstr>PowerPoint Presentation</vt:lpstr>
      <vt:lpstr>Results – Relationship Analysis</vt:lpstr>
      <vt:lpstr>SUMMARY &amp; CONCLUSIONS</vt:lpstr>
      <vt:lpstr>Summary</vt:lpstr>
      <vt:lpstr>Conclusions </vt:lpstr>
      <vt:lpstr>QUESTIONS 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Wine Quality  Predictors by The Three Musketeers</dc:title>
  <dc:creator/>
  <cp:lastModifiedBy/>
  <cp:revision>285</cp:revision>
  <dcterms:created xsi:type="dcterms:W3CDTF">2021-12-08T21:54:28Z</dcterms:created>
  <dcterms:modified xsi:type="dcterms:W3CDTF">2022-06-16T14:10:45Z</dcterms:modified>
</cp:coreProperties>
</file>